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0" r:id="rId3"/>
    <p:sldId id="289" r:id="rId4"/>
    <p:sldId id="281" r:id="rId5"/>
    <p:sldId id="282" r:id="rId6"/>
    <p:sldId id="287" r:id="rId7"/>
    <p:sldId id="288" r:id="rId8"/>
    <p:sldId id="283" r:id="rId9"/>
    <p:sldId id="284" r:id="rId10"/>
    <p:sldId id="285" r:id="rId11"/>
    <p:sldId id="28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79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1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1EB1-211E-6A48-B2B1-422160DA0A8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EBDE-F06E-F046-BF74-C675EF2DE8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261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1EB1-211E-6A48-B2B1-422160DA0A8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EBDE-F06E-F046-BF74-C675EF2DE8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4433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1EB1-211E-6A48-B2B1-422160DA0A8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EBDE-F06E-F046-BF74-C675EF2DE8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267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1EB1-211E-6A48-B2B1-422160DA0A8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EBDE-F06E-F046-BF74-C675EF2DE8A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3"/>
          <p:cNvGrpSpPr>
            <a:grpSpLocks/>
          </p:cNvGrpSpPr>
          <p:nvPr userDrawn="1"/>
        </p:nvGrpSpPr>
        <p:grpSpPr bwMode="auto">
          <a:xfrm>
            <a:off x="0" y="5316537"/>
            <a:ext cx="7748588" cy="1541463"/>
            <a:chOff x="0" y="0"/>
            <a:chExt cx="611" cy="122"/>
          </a:xfrm>
        </p:grpSpPr>
        <p:sp>
          <p:nvSpPr>
            <p:cNvPr id="8" name="AutoShape 4"/>
            <p:cNvSpPr>
              <a:spLocks/>
            </p:cNvSpPr>
            <p:nvPr/>
          </p:nvSpPr>
          <p:spPr bwMode="auto">
            <a:xfrm>
              <a:off x="56" y="17"/>
              <a:ext cx="555" cy="10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28"/>
                  </a:moveTo>
                  <a:lnTo>
                    <a:pt x="21600" y="21600"/>
                  </a:lnTo>
                  <a:lnTo>
                    <a:pt x="16039" y="21600"/>
                  </a:lnTo>
                  <a:lnTo>
                    <a:pt x="2" y="0"/>
                  </a:lnTo>
                </a:path>
              </a:pathLst>
            </a:custGeom>
            <a:solidFill>
              <a:srgbClr val="F2CC20"/>
            </a:solidFill>
            <a:ln w="508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>
              <a:outerShdw algn="ctr" rotWithShape="0">
                <a:srgbClr val="000000">
                  <a:alpha val="79999"/>
                </a:srgbClr>
              </a:outerShdw>
            </a:effectLst>
          </p:spPr>
          <p:txBody>
            <a:bodyPr lIns="72248" tIns="72248" rIns="72248" bIns="72248" anchor="ctr"/>
            <a:lstStyle/>
            <a:p>
              <a:endParaRPr lang="en-US"/>
            </a:p>
          </p:txBody>
        </p:sp>
        <p:sp>
          <p:nvSpPr>
            <p:cNvPr id="9" name="AutoShape 5"/>
            <p:cNvSpPr>
              <a:spLocks/>
            </p:cNvSpPr>
            <p:nvPr/>
          </p:nvSpPr>
          <p:spPr bwMode="auto">
            <a:xfrm>
              <a:off x="55" y="16"/>
              <a:ext cx="414" cy="10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489"/>
                  </a:lnTo>
                  <a:lnTo>
                    <a:pt x="17056" y="21600"/>
                  </a:lnTo>
                  <a:lnTo>
                    <a:pt x="46" y="146"/>
                  </a:lnTo>
                </a:path>
              </a:pathLst>
            </a:custGeom>
            <a:solidFill>
              <a:srgbClr val="000000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lIns="72248" tIns="72248" rIns="72248" bIns="72248" anchor="ctr"/>
            <a:lstStyle/>
            <a:p>
              <a:endParaRPr lang="en-US"/>
            </a:p>
          </p:txBody>
        </p:sp>
        <p:sp>
          <p:nvSpPr>
            <p:cNvPr id="10" name="AutoShape 6"/>
            <p:cNvSpPr>
              <a:spLocks/>
            </p:cNvSpPr>
            <p:nvPr/>
          </p:nvSpPr>
          <p:spPr bwMode="auto">
            <a:xfrm>
              <a:off x="0" y="0"/>
              <a:ext cx="382" cy="12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D3B21C"/>
            </a:solidFill>
            <a:ln w="508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>
              <a:outerShdw algn="ctr" rotWithShape="0">
                <a:srgbClr val="000000">
                  <a:alpha val="79999"/>
                </a:srgbClr>
              </a:outerShdw>
            </a:effectLst>
          </p:spPr>
          <p:txBody>
            <a:bodyPr lIns="72248" tIns="72248" rIns="72248" bIns="72248" anchor="ctr"/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0" y="0"/>
              <a:ext cx="382" cy="122"/>
            </a:xfrm>
            <a:prstGeom prst="line">
              <a:avLst/>
            </a:prstGeom>
            <a:noFill/>
            <a:ln w="12700" cap="flat" cmpd="sng">
              <a:solidFill>
                <a:srgbClr val="42464D"/>
              </a:solidFill>
              <a:prstDash val="solid"/>
              <a:miter lim="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42244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1EB1-211E-6A48-B2B1-422160DA0A8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EBDE-F06E-F046-BF74-C675EF2DE8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0208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1EB1-211E-6A48-B2B1-422160DA0A8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EBDE-F06E-F046-BF74-C675EF2DE8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1101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1EB1-211E-6A48-B2B1-422160DA0A8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EBDE-F06E-F046-BF74-C675EF2DE8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233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1EB1-211E-6A48-B2B1-422160DA0A8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EBDE-F06E-F046-BF74-C675EF2DE8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360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1EB1-211E-6A48-B2B1-422160DA0A8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EBDE-F06E-F046-BF74-C675EF2DE8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9131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1EB1-211E-6A48-B2B1-422160DA0A8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EBDE-F06E-F046-BF74-C675EF2DE8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74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1EB1-211E-6A48-B2B1-422160DA0A8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EBDE-F06E-F046-BF74-C675EF2DE8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219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D1EB1-211E-6A48-B2B1-422160DA0A8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EEBDE-F06E-F046-BF74-C675EF2DE8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143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Intro to Medicine 101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44091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Howard M. Hack, M.D.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Stanford University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4402183"/>
            <a:ext cx="9144000" cy="2436635"/>
            <a:chOff x="0" y="0"/>
            <a:chExt cx="1025" cy="247"/>
          </a:xfrm>
        </p:grpSpPr>
        <p:sp>
          <p:nvSpPr>
            <p:cNvPr id="5" name="AutoShape 3"/>
            <p:cNvSpPr>
              <a:spLocks/>
            </p:cNvSpPr>
            <p:nvPr/>
          </p:nvSpPr>
          <p:spPr bwMode="auto">
            <a:xfrm>
              <a:off x="0" y="0"/>
              <a:ext cx="1025" cy="0"/>
            </a:xfrm>
            <a:custGeom>
              <a:avLst/>
              <a:gdLst>
                <a:gd name="T0" fmla="*/ 10800 w 21600"/>
                <a:gd name="T1" fmla="*/ 10800 w 21600"/>
                <a:gd name="T2" fmla="*/ 10800 w 21600"/>
                <a:gd name="T3" fmla="*/ 10800 w 2160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1600">
                  <a:moveTo>
                    <a:pt x="0" y="0"/>
                  </a:move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7592"/>
                </a:gs>
                <a:gs pos="54999">
                  <a:srgbClr val="5FD1ED"/>
                </a:gs>
                <a:gs pos="100000">
                  <a:srgbClr val="007592"/>
                </a:gs>
              </a:gsLst>
              <a:lin ang="2700000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 lIns="72248" tIns="72248" rIns="72248" bIns="72248" anchor="ctr"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188" y="32"/>
              <a:ext cx="837" cy="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lnTo>
                    <a:pt x="21600" y="21600"/>
                  </a:lnTo>
                  <a:lnTo>
                    <a:pt x="0" y="1283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2CC20"/>
            </a:solidFill>
            <a:ln w="508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>
              <a:outerShdw algn="ctr" rotWithShape="0">
                <a:srgbClr val="000000">
                  <a:alpha val="79999"/>
                </a:srgbClr>
              </a:outerShdw>
            </a:effectLst>
          </p:spPr>
          <p:txBody>
            <a:bodyPr lIns="72248" tIns="72248" rIns="72248" bIns="72248" anchor="ctr"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/>
            </p:cNvSpPr>
            <p:nvPr/>
          </p:nvSpPr>
          <p:spPr bwMode="auto">
            <a:xfrm>
              <a:off x="3" y="64"/>
              <a:ext cx="1022" cy="8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79" y="0"/>
                  </a:lnTo>
                </a:path>
              </a:pathLst>
            </a:custGeom>
            <a:solidFill>
              <a:srgbClr val="000000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lIns="72248" tIns="72248" rIns="72248" bIns="72248" anchor="ctr"/>
            <a:lstStyle/>
            <a:p>
              <a:endParaRPr lang="en-US"/>
            </a:p>
          </p:txBody>
        </p:sp>
        <p:sp>
          <p:nvSpPr>
            <p:cNvPr id="8" name="AutoShape 6"/>
            <p:cNvSpPr>
              <a:spLocks/>
            </p:cNvSpPr>
            <p:nvPr/>
          </p:nvSpPr>
          <p:spPr bwMode="auto">
            <a:xfrm>
              <a:off x="0" y="37"/>
              <a:ext cx="1025" cy="2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9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3B21C"/>
            </a:solidFill>
            <a:ln w="508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>
              <a:outerShdw algn="ctr" rotWithShape="0">
                <a:srgbClr val="000000">
                  <a:alpha val="79999"/>
                </a:srgbClr>
              </a:outerShdw>
            </a:effectLst>
          </p:spPr>
          <p:txBody>
            <a:bodyPr lIns="72248" tIns="72248" rIns="72248" bIns="72248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50038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who really know you</a:t>
            </a:r>
          </a:p>
          <a:p>
            <a:r>
              <a:rPr lang="en-US" dirty="0" smtClean="0"/>
              <a:t>Professors/academic credentials</a:t>
            </a:r>
          </a:p>
          <a:p>
            <a:r>
              <a:rPr lang="en-US" dirty="0" smtClean="0"/>
              <a:t>People known to the medical school</a:t>
            </a:r>
          </a:p>
          <a:p>
            <a:pPr lvl="1"/>
            <a:r>
              <a:rPr lang="en-US" dirty="0" smtClean="0"/>
              <a:t>Can call or directly speak with admissions</a:t>
            </a:r>
          </a:p>
          <a:p>
            <a:pPr lvl="1"/>
            <a:r>
              <a:rPr lang="en-US" dirty="0" smtClean="0"/>
              <a:t>Known entities are a safe bet to schools</a:t>
            </a:r>
          </a:p>
          <a:p>
            <a:r>
              <a:rPr lang="en-US" dirty="0" smtClean="0"/>
              <a:t>Need to develop relationships with people who can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728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Clearly written documents which tell something special about you</a:t>
            </a:r>
          </a:p>
          <a:p>
            <a:r>
              <a:rPr lang="en-US" dirty="0" smtClean="0"/>
              <a:t>Generalities are not helpful in a competitive environment</a:t>
            </a:r>
          </a:p>
          <a:p>
            <a:r>
              <a:rPr lang="en-US" dirty="0" smtClean="0"/>
              <a:t>Many of you already have stories to tell</a:t>
            </a:r>
          </a:p>
          <a:p>
            <a:r>
              <a:rPr lang="en-US" dirty="0" smtClean="0"/>
              <a:t>Need to stand out with the other smart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9495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Medicine</a:t>
            </a:r>
          </a:p>
          <a:p>
            <a:r>
              <a:rPr lang="en-US" dirty="0" smtClean="0"/>
              <a:t>Academic Medicine</a:t>
            </a:r>
          </a:p>
          <a:p>
            <a:r>
              <a:rPr lang="en-US" dirty="0" smtClean="0"/>
              <a:t>Business</a:t>
            </a:r>
          </a:p>
          <a:p>
            <a:r>
              <a:rPr lang="en-US" dirty="0" smtClean="0"/>
              <a:t>Administration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988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specialties</a:t>
            </a:r>
          </a:p>
          <a:p>
            <a:r>
              <a:rPr lang="en-US" dirty="0" smtClean="0"/>
              <a:t>Variable experience by region</a:t>
            </a:r>
          </a:p>
          <a:p>
            <a:r>
              <a:rPr lang="en-US" dirty="0" smtClean="0"/>
              <a:t>Practice Environments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230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= Patient Care</a:t>
            </a:r>
          </a:p>
          <a:p>
            <a:r>
              <a:rPr lang="en-US" dirty="0" smtClean="0"/>
              <a:t>Basic Science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933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Medicine Is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glitzy TV show.</a:t>
            </a:r>
          </a:p>
          <a:p>
            <a:r>
              <a:rPr lang="en-US" dirty="0" smtClean="0"/>
              <a:t>There are no doctors lounging on couches chatting over coffee in their spacious oversized offices in Santa Monica debating when they’ll hit the beach (Private Practice)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645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Doctors Do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Doctors do not do every procedure under the sun typically (House)</a:t>
            </a:r>
          </a:p>
          <a:p>
            <a:r>
              <a:rPr lang="en-US" dirty="0" smtClean="0"/>
              <a:t>Residents do not walk around chatting and looking like movie stars (Gray’s Anatomy)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988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Realistic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hard work. </a:t>
            </a:r>
          </a:p>
          <a:p>
            <a:r>
              <a:rPr lang="en-US" dirty="0" smtClean="0"/>
              <a:t>It’s very stressful. </a:t>
            </a:r>
          </a:p>
          <a:p>
            <a:r>
              <a:rPr lang="en-US" dirty="0" smtClean="0"/>
              <a:t>There has been a trend away from longer hours.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responsiblities</a:t>
            </a:r>
            <a:r>
              <a:rPr lang="en-US" dirty="0" smtClean="0"/>
              <a:t> of physicians has increased tremendously because of regulations and paperwork.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882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Reality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same time, there has been erosions in the authority of physicians.</a:t>
            </a:r>
          </a:p>
          <a:p>
            <a:r>
              <a:rPr lang="en-US" dirty="0" smtClean="0"/>
              <a:t>You will have limitations placed on your ability to make clinical decisions every day by others.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801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Varies substantially between specialties and between regions. Higher in the South and </a:t>
            </a:r>
            <a:r>
              <a:rPr lang="en-US" dirty="0" err="1" smtClean="0"/>
              <a:t>Midwest;lower</a:t>
            </a:r>
            <a:r>
              <a:rPr lang="en-US" dirty="0" smtClean="0"/>
              <a:t> on the coasts.</a:t>
            </a:r>
          </a:p>
          <a:p>
            <a:r>
              <a:rPr lang="en-US" dirty="0" smtClean="0"/>
              <a:t>MGMA publishes data in detail annually.</a:t>
            </a:r>
          </a:p>
          <a:p>
            <a:r>
              <a:rPr lang="en-US" dirty="0" smtClean="0"/>
              <a:t>Fees based on ‘RVU’s. </a:t>
            </a:r>
          </a:p>
          <a:p>
            <a:r>
              <a:rPr lang="en-US" dirty="0" smtClean="0"/>
              <a:t>Insurance reimbursement typically based off of </a:t>
            </a:r>
            <a:r>
              <a:rPr lang="en-US" smtClean="0"/>
              <a:t>Medicare rates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788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Medicine as a Career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decision</a:t>
            </a:r>
          </a:p>
          <a:p>
            <a:r>
              <a:rPr lang="en-US" dirty="0" smtClean="0"/>
              <a:t>There are a wide variety of options</a:t>
            </a:r>
          </a:p>
          <a:p>
            <a:r>
              <a:rPr lang="en-US" dirty="0" smtClean="0"/>
              <a:t>My goals are to educate and help you accomplish getting into medicine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5316537"/>
            <a:ext cx="7748588" cy="1541463"/>
            <a:chOff x="0" y="0"/>
            <a:chExt cx="611" cy="122"/>
          </a:xfrm>
        </p:grpSpPr>
        <p:sp>
          <p:nvSpPr>
            <p:cNvPr id="5" name="AutoShape 4"/>
            <p:cNvSpPr>
              <a:spLocks/>
            </p:cNvSpPr>
            <p:nvPr/>
          </p:nvSpPr>
          <p:spPr bwMode="auto">
            <a:xfrm>
              <a:off x="56" y="17"/>
              <a:ext cx="555" cy="10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28"/>
                  </a:moveTo>
                  <a:lnTo>
                    <a:pt x="21600" y="21600"/>
                  </a:lnTo>
                  <a:lnTo>
                    <a:pt x="16039" y="21600"/>
                  </a:lnTo>
                  <a:lnTo>
                    <a:pt x="2" y="0"/>
                  </a:lnTo>
                </a:path>
              </a:pathLst>
            </a:custGeom>
            <a:solidFill>
              <a:srgbClr val="F2CC20"/>
            </a:solidFill>
            <a:ln w="508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>
              <a:outerShdw algn="ctr" rotWithShape="0">
                <a:srgbClr val="000000">
                  <a:alpha val="79999"/>
                </a:srgbClr>
              </a:outerShdw>
            </a:effectLst>
          </p:spPr>
          <p:txBody>
            <a:bodyPr lIns="72248" tIns="72248" rIns="72248" bIns="72248" anchor="ctr"/>
            <a:lstStyle/>
            <a:p>
              <a:endParaRPr lang="en-US"/>
            </a:p>
          </p:txBody>
        </p:sp>
        <p:sp>
          <p:nvSpPr>
            <p:cNvPr id="6" name="AutoShape 5"/>
            <p:cNvSpPr>
              <a:spLocks/>
            </p:cNvSpPr>
            <p:nvPr/>
          </p:nvSpPr>
          <p:spPr bwMode="auto">
            <a:xfrm>
              <a:off x="55" y="16"/>
              <a:ext cx="414" cy="10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489"/>
                  </a:lnTo>
                  <a:lnTo>
                    <a:pt x="17056" y="21600"/>
                  </a:lnTo>
                  <a:lnTo>
                    <a:pt x="46" y="146"/>
                  </a:lnTo>
                </a:path>
              </a:pathLst>
            </a:custGeom>
            <a:solidFill>
              <a:srgbClr val="000000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lIns="72248" tIns="72248" rIns="72248" bIns="72248" anchor="ctr"/>
            <a:lstStyle/>
            <a:p>
              <a:endParaRPr lang="en-US"/>
            </a:p>
          </p:txBody>
        </p:sp>
        <p:sp>
          <p:nvSpPr>
            <p:cNvPr id="7" name="AutoShape 6"/>
            <p:cNvSpPr>
              <a:spLocks/>
            </p:cNvSpPr>
            <p:nvPr/>
          </p:nvSpPr>
          <p:spPr bwMode="auto">
            <a:xfrm>
              <a:off x="0" y="0"/>
              <a:ext cx="382" cy="12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D3B21C"/>
            </a:solidFill>
            <a:ln w="508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>
              <a:outerShdw algn="ctr" rotWithShape="0">
                <a:srgbClr val="000000">
                  <a:alpha val="79999"/>
                </a:srgbClr>
              </a:outerShdw>
            </a:effectLst>
          </p:spPr>
          <p:txBody>
            <a:bodyPr lIns="72248" tIns="72248" rIns="72248" bIns="72248" anchor="ctr"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0" y="0"/>
              <a:ext cx="382" cy="122"/>
            </a:xfrm>
            <a:prstGeom prst="line">
              <a:avLst/>
            </a:prstGeom>
            <a:noFill/>
            <a:ln w="12700" cap="flat" cmpd="sng">
              <a:solidFill>
                <a:srgbClr val="42464D"/>
              </a:solidFill>
              <a:prstDash val="solid"/>
              <a:miter lim="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1971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Medicine is an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Medicine is not a commodity.</a:t>
            </a:r>
          </a:p>
          <a:p>
            <a:pPr lvl="1"/>
            <a:r>
              <a:rPr lang="en-US" dirty="0" smtClean="0"/>
              <a:t>There are some who are better than others</a:t>
            </a:r>
          </a:p>
          <a:p>
            <a:pPr lvl="1"/>
            <a:r>
              <a:rPr lang="en-US" dirty="0" smtClean="0"/>
              <a:t>The top 5% are going to run rings around everyone else</a:t>
            </a:r>
          </a:p>
          <a:p>
            <a:r>
              <a:rPr lang="en-US" dirty="0" smtClean="0"/>
              <a:t>Medicine is often regulated as a commodity</a:t>
            </a:r>
          </a:p>
          <a:p>
            <a:pPr lvl="1"/>
            <a:r>
              <a:rPr lang="en-US" dirty="0" smtClean="0"/>
              <a:t>Great doctors are not always rewarded appropriately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209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must all strive for the best.</a:t>
            </a:r>
          </a:p>
          <a:p>
            <a:r>
              <a:rPr lang="en-US" dirty="0" smtClean="0"/>
              <a:t>All schools are not created equally.</a:t>
            </a:r>
          </a:p>
          <a:p>
            <a:r>
              <a:rPr lang="en-US" dirty="0" smtClean="0"/>
              <a:t>More importantly, there is much greater divergence in the quality of training with </a:t>
            </a:r>
            <a:r>
              <a:rPr lang="en-US" dirty="0" err="1" smtClean="0"/>
              <a:t>resiencies</a:t>
            </a:r>
            <a:r>
              <a:rPr lang="en-US" dirty="0" smtClean="0"/>
              <a:t> and fellowships. These are not regulated nearly as closely as med schools.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339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the right decision?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personal and subjective.</a:t>
            </a:r>
          </a:p>
          <a:p>
            <a:r>
              <a:rPr lang="en-US" dirty="0" smtClean="0"/>
              <a:t>Reading gives some insight, </a:t>
            </a:r>
            <a:r>
              <a:rPr lang="en-US" dirty="0" err="1" smtClean="0"/>
              <a:t>eg</a:t>
            </a:r>
            <a:r>
              <a:rPr lang="en-US" dirty="0" smtClean="0"/>
              <a:t> WSJ</a:t>
            </a:r>
          </a:p>
          <a:p>
            <a:r>
              <a:rPr lang="en-US" dirty="0" smtClean="0"/>
              <a:t>Shadowing gives direct observation </a:t>
            </a:r>
          </a:p>
          <a:p>
            <a:r>
              <a:rPr lang="en-US" dirty="0" smtClean="0"/>
              <a:t>Volunteering modest benefit</a:t>
            </a:r>
          </a:p>
          <a:p>
            <a:r>
              <a:rPr lang="en-US" dirty="0" smtClean="0"/>
              <a:t>My thoughts:</a:t>
            </a:r>
          </a:p>
          <a:p>
            <a:pPr lvl="2">
              <a:buFont typeface="Constantia" pitchFamily="18" charset="0"/>
              <a:buChar char="–"/>
            </a:pPr>
            <a:r>
              <a:rPr lang="en-US" dirty="0" smtClean="0"/>
              <a:t>Intelligent.</a:t>
            </a:r>
          </a:p>
          <a:p>
            <a:pPr lvl="2">
              <a:buFont typeface="Constantia" pitchFamily="18" charset="0"/>
              <a:buChar char="–"/>
            </a:pPr>
            <a:r>
              <a:rPr lang="en-US" dirty="0" smtClean="0"/>
              <a:t>Care about others</a:t>
            </a:r>
          </a:p>
          <a:p>
            <a:pPr lvl="2">
              <a:buFont typeface="Constantia" pitchFamily="18" charset="0"/>
              <a:buChar char="–"/>
            </a:pPr>
            <a:r>
              <a:rPr lang="en-US" dirty="0" smtClean="0"/>
              <a:t>Want to make the world a better place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111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Advantageous at higher ranked schools</a:t>
            </a:r>
          </a:p>
          <a:p>
            <a:r>
              <a:rPr lang="en-US" dirty="0" smtClean="0"/>
              <a:t>Geography is of modest </a:t>
            </a:r>
            <a:r>
              <a:rPr lang="en-US" dirty="0" err="1" smtClean="0"/>
              <a:t>importance;may</a:t>
            </a:r>
            <a:r>
              <a:rPr lang="en-US" dirty="0" smtClean="0"/>
              <a:t> influence residency where geography is important.</a:t>
            </a:r>
          </a:p>
          <a:p>
            <a:r>
              <a:rPr lang="en-US" dirty="0" smtClean="0"/>
              <a:t>Watch your debt!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369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rank</a:t>
            </a:r>
          </a:p>
          <a:p>
            <a:pPr lvl="1"/>
            <a:r>
              <a:rPr lang="en-US" dirty="0" smtClean="0"/>
              <a:t>Need to qualify with stats</a:t>
            </a:r>
          </a:p>
          <a:p>
            <a:pPr lvl="1"/>
            <a:r>
              <a:rPr lang="en-US" dirty="0" smtClean="0"/>
              <a:t>Need to stand out in highly competitive field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Average</a:t>
            </a:r>
          </a:p>
          <a:p>
            <a:pPr lvl="1"/>
            <a:r>
              <a:rPr lang="en-US" dirty="0" smtClean="0"/>
              <a:t>Make quantitative rankings on formula, </a:t>
            </a:r>
            <a:r>
              <a:rPr lang="en-US" dirty="0" err="1" smtClean="0"/>
              <a:t>eg</a:t>
            </a:r>
            <a:r>
              <a:rPr lang="en-US" dirty="0" smtClean="0"/>
              <a:t> GPA, science GPA, MCATs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500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Largely providing direct patient care</a:t>
            </a:r>
          </a:p>
          <a:p>
            <a:r>
              <a:rPr lang="en-US" dirty="0" smtClean="0"/>
              <a:t>Settings</a:t>
            </a:r>
          </a:p>
          <a:p>
            <a:pPr lvl="1"/>
            <a:r>
              <a:rPr lang="en-US" dirty="0" smtClean="0"/>
              <a:t>Academic Center</a:t>
            </a:r>
          </a:p>
          <a:p>
            <a:pPr lvl="2"/>
            <a:r>
              <a:rPr lang="en-US" dirty="0" smtClean="0"/>
              <a:t>Frequently doing clinical research, publishing, teaching</a:t>
            </a:r>
          </a:p>
          <a:p>
            <a:pPr lvl="1"/>
            <a:r>
              <a:rPr lang="en-US" dirty="0" smtClean="0"/>
              <a:t>Solo Practice</a:t>
            </a:r>
          </a:p>
          <a:p>
            <a:pPr lvl="1"/>
            <a:r>
              <a:rPr lang="en-US" dirty="0" smtClean="0"/>
              <a:t>Single Specialty Group</a:t>
            </a:r>
          </a:p>
          <a:p>
            <a:pPr lvl="1"/>
            <a:r>
              <a:rPr lang="en-US" dirty="0" smtClean="0"/>
              <a:t>Multi-specialty Group</a:t>
            </a:r>
          </a:p>
          <a:p>
            <a:pPr lvl="1"/>
            <a:r>
              <a:rPr lang="en-US" dirty="0" smtClean="0"/>
              <a:t>Hospital 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983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Salaried</a:t>
            </a:r>
          </a:p>
          <a:p>
            <a:r>
              <a:rPr lang="en-US" dirty="0" smtClean="0"/>
              <a:t>Direct patient care</a:t>
            </a:r>
          </a:p>
          <a:p>
            <a:r>
              <a:rPr lang="en-US" dirty="0" smtClean="0"/>
              <a:t>Publishing typically expected</a:t>
            </a:r>
          </a:p>
          <a:p>
            <a:r>
              <a:rPr lang="en-US" dirty="0" smtClean="0"/>
              <a:t>Teaching responsibilities </a:t>
            </a:r>
          </a:p>
          <a:p>
            <a:pPr lvl="1"/>
            <a:r>
              <a:rPr lang="en-US" dirty="0" smtClean="0"/>
              <a:t>Residents/fellows</a:t>
            </a:r>
          </a:p>
          <a:p>
            <a:pPr lvl="1"/>
            <a:r>
              <a:rPr lang="en-US" dirty="0" smtClean="0"/>
              <a:t>Medical students</a:t>
            </a:r>
          </a:p>
          <a:p>
            <a:r>
              <a:rPr lang="en-US" dirty="0" smtClean="0"/>
              <a:t>Lectures</a:t>
            </a:r>
          </a:p>
        </p:txBody>
      </p:sp>
    </p:spTree>
    <p:extLst>
      <p:ext uri="{BB962C8B-B14F-4D97-AF65-F5344CB8AC3E}">
        <p14:creationId xmlns:p14="http://schemas.microsoft.com/office/powerpoint/2010/main" xmlns="" val="351113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Non-academic Clinical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Solo practice</a:t>
            </a:r>
          </a:p>
          <a:p>
            <a:r>
              <a:rPr lang="en-US" dirty="0" smtClean="0"/>
              <a:t>Single Specialty practice</a:t>
            </a:r>
          </a:p>
          <a:p>
            <a:r>
              <a:rPr lang="en-US" dirty="0" smtClean="0"/>
              <a:t>Multi-specialty group</a:t>
            </a:r>
          </a:p>
          <a:p>
            <a:r>
              <a:rPr lang="en-US" dirty="0" smtClean="0"/>
              <a:t>Hospital employment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246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Solo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physician</a:t>
            </a:r>
          </a:p>
          <a:p>
            <a:r>
              <a:rPr lang="en-US" dirty="0" smtClean="0"/>
              <a:t>Employ staff</a:t>
            </a:r>
          </a:p>
          <a:p>
            <a:r>
              <a:rPr lang="en-US" dirty="0" smtClean="0"/>
              <a:t>Lease office space</a:t>
            </a:r>
          </a:p>
          <a:p>
            <a:r>
              <a:rPr lang="en-US" dirty="0" smtClean="0"/>
              <a:t>Need own furniture/equipment</a:t>
            </a:r>
          </a:p>
          <a:p>
            <a:r>
              <a:rPr lang="en-US" dirty="0" smtClean="0"/>
              <a:t>Good autonomy</a:t>
            </a:r>
          </a:p>
          <a:p>
            <a:r>
              <a:rPr lang="en-US" dirty="0" smtClean="0"/>
              <a:t>Difficult to negotiate fees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39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Specialty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or more physicians in the same specialty</a:t>
            </a:r>
          </a:p>
          <a:p>
            <a:r>
              <a:rPr lang="en-US" dirty="0" smtClean="0"/>
              <a:t>Share costs</a:t>
            </a:r>
          </a:p>
          <a:p>
            <a:r>
              <a:rPr lang="en-US" dirty="0" smtClean="0"/>
              <a:t>Less autonomy as group expands</a:t>
            </a:r>
          </a:p>
          <a:p>
            <a:r>
              <a:rPr lang="en-US" dirty="0" smtClean="0"/>
              <a:t>Shared interests</a:t>
            </a:r>
          </a:p>
          <a:p>
            <a:r>
              <a:rPr lang="en-US" dirty="0" smtClean="0"/>
              <a:t>More negotiating power as group expands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569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Talks</a:t>
            </a:r>
          </a:p>
          <a:p>
            <a:r>
              <a:rPr lang="en-US" dirty="0" smtClean="0"/>
              <a:t>Shadowing</a:t>
            </a:r>
          </a:p>
          <a:p>
            <a:r>
              <a:rPr lang="en-US" dirty="0" smtClean="0"/>
              <a:t>Medical School Intro Book</a:t>
            </a:r>
          </a:p>
          <a:p>
            <a:r>
              <a:rPr lang="en-US" dirty="0" smtClean="0"/>
              <a:t>Employment, e.g. </a:t>
            </a:r>
            <a:r>
              <a:rPr lang="en-US" smtClean="0"/>
              <a:t>scribe</a:t>
            </a:r>
            <a:endParaRPr lang="en-US" dirty="0" smtClean="0"/>
          </a:p>
          <a:p>
            <a:pPr lvl="1"/>
            <a:r>
              <a:rPr lang="en-US" dirty="0" smtClean="0"/>
              <a:t>During school</a:t>
            </a:r>
          </a:p>
          <a:p>
            <a:pPr lvl="1"/>
            <a:r>
              <a:rPr lang="en-US" dirty="0" smtClean="0"/>
              <a:t>Summer</a:t>
            </a:r>
          </a:p>
          <a:p>
            <a:r>
              <a:rPr lang="en-US" dirty="0" smtClean="0"/>
              <a:t>Mini-scholarship(s)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5316537"/>
            <a:ext cx="7748588" cy="1541463"/>
            <a:chOff x="0" y="0"/>
            <a:chExt cx="611" cy="122"/>
          </a:xfrm>
        </p:grpSpPr>
        <p:sp>
          <p:nvSpPr>
            <p:cNvPr id="5" name="AutoShape 4"/>
            <p:cNvSpPr>
              <a:spLocks/>
            </p:cNvSpPr>
            <p:nvPr/>
          </p:nvSpPr>
          <p:spPr bwMode="auto">
            <a:xfrm>
              <a:off x="56" y="17"/>
              <a:ext cx="555" cy="10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28"/>
                  </a:moveTo>
                  <a:lnTo>
                    <a:pt x="21600" y="21600"/>
                  </a:lnTo>
                  <a:lnTo>
                    <a:pt x="16039" y="21600"/>
                  </a:lnTo>
                  <a:lnTo>
                    <a:pt x="2" y="0"/>
                  </a:lnTo>
                </a:path>
              </a:pathLst>
            </a:custGeom>
            <a:solidFill>
              <a:srgbClr val="F2CC20"/>
            </a:solidFill>
            <a:ln w="508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>
              <a:outerShdw algn="ctr" rotWithShape="0">
                <a:srgbClr val="000000">
                  <a:alpha val="79999"/>
                </a:srgbClr>
              </a:outerShdw>
            </a:effectLst>
          </p:spPr>
          <p:txBody>
            <a:bodyPr lIns="72248" tIns="72248" rIns="72248" bIns="72248" anchor="ctr"/>
            <a:lstStyle/>
            <a:p>
              <a:endParaRPr lang="en-US"/>
            </a:p>
          </p:txBody>
        </p:sp>
        <p:sp>
          <p:nvSpPr>
            <p:cNvPr id="6" name="AutoShape 5"/>
            <p:cNvSpPr>
              <a:spLocks/>
            </p:cNvSpPr>
            <p:nvPr/>
          </p:nvSpPr>
          <p:spPr bwMode="auto">
            <a:xfrm>
              <a:off x="55" y="16"/>
              <a:ext cx="414" cy="10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489"/>
                  </a:lnTo>
                  <a:lnTo>
                    <a:pt x="17056" y="21600"/>
                  </a:lnTo>
                  <a:lnTo>
                    <a:pt x="46" y="146"/>
                  </a:lnTo>
                </a:path>
              </a:pathLst>
            </a:custGeom>
            <a:solidFill>
              <a:srgbClr val="000000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lIns="72248" tIns="72248" rIns="72248" bIns="72248" anchor="ctr"/>
            <a:lstStyle/>
            <a:p>
              <a:endParaRPr lang="en-US"/>
            </a:p>
          </p:txBody>
        </p:sp>
        <p:sp>
          <p:nvSpPr>
            <p:cNvPr id="7" name="AutoShape 6"/>
            <p:cNvSpPr>
              <a:spLocks/>
            </p:cNvSpPr>
            <p:nvPr/>
          </p:nvSpPr>
          <p:spPr bwMode="auto">
            <a:xfrm>
              <a:off x="0" y="0"/>
              <a:ext cx="382" cy="12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D3B21C"/>
            </a:solidFill>
            <a:ln w="508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>
              <a:outerShdw algn="ctr" rotWithShape="0">
                <a:srgbClr val="000000">
                  <a:alpha val="79999"/>
                </a:srgbClr>
              </a:outerShdw>
            </a:effectLst>
          </p:spPr>
          <p:txBody>
            <a:bodyPr lIns="72248" tIns="72248" rIns="72248" bIns="72248" anchor="ctr"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0" y="0"/>
              <a:ext cx="382" cy="122"/>
            </a:xfrm>
            <a:prstGeom prst="line">
              <a:avLst/>
            </a:prstGeom>
            <a:noFill/>
            <a:ln w="12700" cap="flat" cmpd="sng">
              <a:solidFill>
                <a:srgbClr val="42464D"/>
              </a:solidFill>
              <a:prstDash val="solid"/>
              <a:miter lim="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79608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Multi-Specialty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physicians in different specialties</a:t>
            </a:r>
          </a:p>
          <a:p>
            <a:r>
              <a:rPr lang="en-US" dirty="0" smtClean="0"/>
              <a:t>Less administrative responsibilities </a:t>
            </a:r>
          </a:p>
          <a:p>
            <a:r>
              <a:rPr lang="en-US" dirty="0" smtClean="0"/>
              <a:t>Less autonomy</a:t>
            </a:r>
          </a:p>
          <a:p>
            <a:r>
              <a:rPr lang="en-US" dirty="0" smtClean="0"/>
              <a:t>Divergence of physician interests leads to conflicts, e.g. income formulas.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479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 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Minimize administrative responsibilities</a:t>
            </a:r>
          </a:p>
          <a:p>
            <a:r>
              <a:rPr lang="en-US" dirty="0" smtClean="0"/>
              <a:t>Highest level of negotiating power with insurances</a:t>
            </a:r>
          </a:p>
          <a:p>
            <a:r>
              <a:rPr lang="en-US" dirty="0" smtClean="0"/>
              <a:t>Autonomy frequently limited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617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Boutique 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Typically primary care. Cardiologists have started, e.g. Santa Monica</a:t>
            </a:r>
          </a:p>
          <a:p>
            <a:r>
              <a:rPr lang="en-US" sz="2800" dirty="0" smtClean="0"/>
              <a:t>Patients will pay a fee to remain on a physician’s patient list.</a:t>
            </a:r>
          </a:p>
          <a:p>
            <a:r>
              <a:rPr lang="en-US" sz="2800" dirty="0" smtClean="0"/>
              <a:t>Patient or physician may still bill insurance</a:t>
            </a:r>
          </a:p>
          <a:p>
            <a:r>
              <a:rPr lang="en-US" sz="2800" dirty="0" smtClean="0"/>
              <a:t>May only accept immediate payment substantially above insurance rates.</a:t>
            </a:r>
          </a:p>
          <a:p>
            <a:r>
              <a:rPr lang="en-US" sz="2800" dirty="0" smtClean="0"/>
              <a:t>Hospitals – e.g. Eisenhower in Rancho Mirage, CA </a:t>
            </a:r>
            <a:r>
              <a:rPr lang="en-US" sz="2800" dirty="0" smtClean="0"/>
              <a:t>							charge </a:t>
            </a:r>
            <a:r>
              <a:rPr lang="en-US" sz="2800" dirty="0" smtClean="0"/>
              <a:t>patients for extra service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03362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Eisenhower Medical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Platinum members commit to donating $250k to hospital</a:t>
            </a:r>
          </a:p>
          <a:p>
            <a:r>
              <a:rPr lang="en-US" dirty="0" smtClean="0"/>
              <a:t>Concierge service in ED with faster care/service</a:t>
            </a:r>
          </a:p>
          <a:p>
            <a:r>
              <a:rPr lang="en-US" dirty="0" smtClean="0"/>
              <a:t>Special concierge rooms at extra cost to the patient with large rooms, TVs, lounges, </a:t>
            </a:r>
            <a:r>
              <a:rPr lang="en-US" dirty="0" err="1" smtClean="0"/>
              <a:t>etc</a:t>
            </a:r>
            <a:r>
              <a:rPr lang="en-US" dirty="0" smtClean="0"/>
              <a:t> similar to a 5 star hotel.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120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Pacific Cardiology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levels of concierge service</a:t>
            </a:r>
          </a:p>
          <a:p>
            <a:r>
              <a:rPr lang="en-US" dirty="0" smtClean="0"/>
              <a:t>Silver: pacemaker checks no longer covered by Medicare</a:t>
            </a:r>
          </a:p>
          <a:p>
            <a:r>
              <a:rPr lang="en-US" dirty="0" smtClean="0"/>
              <a:t>Gold: Appointments within 3 days</a:t>
            </a:r>
          </a:p>
          <a:p>
            <a:r>
              <a:rPr lang="en-US" dirty="0" smtClean="0"/>
              <a:t>Platinum: Same day appointments, doctors cell phone and email with 24 hour access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7488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courses should I take</a:t>
            </a:r>
          </a:p>
          <a:p>
            <a:r>
              <a:rPr lang="en-US" dirty="0" smtClean="0"/>
              <a:t>How should I study for the MCAT</a:t>
            </a:r>
          </a:p>
          <a:p>
            <a:r>
              <a:rPr lang="en-US" dirty="0" smtClean="0"/>
              <a:t>What should I put in my personal statement</a:t>
            </a:r>
          </a:p>
          <a:p>
            <a:r>
              <a:rPr lang="en-US" dirty="0" smtClean="0"/>
              <a:t>Who should give me references</a:t>
            </a:r>
          </a:p>
          <a:p>
            <a:r>
              <a:rPr lang="en-US" dirty="0" smtClean="0"/>
              <a:t>How do I get into medical school</a:t>
            </a:r>
          </a:p>
          <a:p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5355431"/>
            <a:ext cx="7748588" cy="1541463"/>
            <a:chOff x="0" y="0"/>
            <a:chExt cx="611" cy="122"/>
          </a:xfrm>
        </p:grpSpPr>
        <p:sp>
          <p:nvSpPr>
            <p:cNvPr id="5" name="AutoShape 4"/>
            <p:cNvSpPr>
              <a:spLocks/>
            </p:cNvSpPr>
            <p:nvPr/>
          </p:nvSpPr>
          <p:spPr bwMode="auto">
            <a:xfrm>
              <a:off x="56" y="17"/>
              <a:ext cx="555" cy="10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28"/>
                  </a:moveTo>
                  <a:lnTo>
                    <a:pt x="21600" y="21600"/>
                  </a:lnTo>
                  <a:lnTo>
                    <a:pt x="16039" y="21600"/>
                  </a:lnTo>
                  <a:lnTo>
                    <a:pt x="2" y="0"/>
                  </a:lnTo>
                </a:path>
              </a:pathLst>
            </a:custGeom>
            <a:solidFill>
              <a:srgbClr val="F2CC20"/>
            </a:solidFill>
            <a:ln w="508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>
              <a:outerShdw algn="ctr" rotWithShape="0">
                <a:srgbClr val="000000">
                  <a:alpha val="79999"/>
                </a:srgbClr>
              </a:outerShdw>
            </a:effectLst>
          </p:spPr>
          <p:txBody>
            <a:bodyPr lIns="72248" tIns="72248" rIns="72248" bIns="72248" anchor="ctr"/>
            <a:lstStyle/>
            <a:p>
              <a:endParaRPr lang="en-US"/>
            </a:p>
          </p:txBody>
        </p:sp>
        <p:sp>
          <p:nvSpPr>
            <p:cNvPr id="6" name="AutoShape 5"/>
            <p:cNvSpPr>
              <a:spLocks/>
            </p:cNvSpPr>
            <p:nvPr/>
          </p:nvSpPr>
          <p:spPr bwMode="auto">
            <a:xfrm>
              <a:off x="55" y="16"/>
              <a:ext cx="414" cy="10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489"/>
                  </a:lnTo>
                  <a:lnTo>
                    <a:pt x="17056" y="21600"/>
                  </a:lnTo>
                  <a:lnTo>
                    <a:pt x="46" y="146"/>
                  </a:lnTo>
                </a:path>
              </a:pathLst>
            </a:custGeom>
            <a:solidFill>
              <a:srgbClr val="000000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lIns="72248" tIns="72248" rIns="72248" bIns="72248" anchor="ctr"/>
            <a:lstStyle/>
            <a:p>
              <a:endParaRPr lang="en-US"/>
            </a:p>
          </p:txBody>
        </p:sp>
        <p:sp>
          <p:nvSpPr>
            <p:cNvPr id="7" name="AutoShape 6"/>
            <p:cNvSpPr>
              <a:spLocks/>
            </p:cNvSpPr>
            <p:nvPr/>
          </p:nvSpPr>
          <p:spPr bwMode="auto">
            <a:xfrm>
              <a:off x="0" y="0"/>
              <a:ext cx="382" cy="12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D3B21C"/>
            </a:solidFill>
            <a:ln w="508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>
              <a:outerShdw algn="ctr" rotWithShape="0">
                <a:srgbClr val="000000">
                  <a:alpha val="79999"/>
                </a:srgbClr>
              </a:outerShdw>
            </a:effectLst>
          </p:spPr>
          <p:txBody>
            <a:bodyPr lIns="72248" tIns="72248" rIns="72248" bIns="72248" anchor="ctr"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0" y="0"/>
              <a:ext cx="382" cy="122"/>
            </a:xfrm>
            <a:prstGeom prst="line">
              <a:avLst/>
            </a:prstGeom>
            <a:noFill/>
            <a:ln w="12700" cap="flat" cmpd="sng">
              <a:solidFill>
                <a:srgbClr val="42464D"/>
              </a:solidFill>
              <a:prstDash val="solid"/>
              <a:miter lim="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7624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1011"/>
            <a:ext cx="8229600" cy="4525963"/>
          </a:xfrm>
        </p:spPr>
        <p:txBody>
          <a:bodyPr/>
          <a:lstStyle/>
          <a:p>
            <a:r>
              <a:rPr lang="en-US" dirty="0" smtClean="0"/>
              <a:t>Medical history</a:t>
            </a:r>
          </a:p>
          <a:p>
            <a:r>
              <a:rPr lang="en-US" dirty="0" smtClean="0"/>
              <a:t>Physical exams</a:t>
            </a:r>
          </a:p>
          <a:p>
            <a:r>
              <a:rPr lang="en-US" dirty="0" smtClean="0"/>
              <a:t>Suturing</a:t>
            </a:r>
          </a:p>
          <a:p>
            <a:r>
              <a:rPr lang="en-US" dirty="0" smtClean="0"/>
              <a:t>Documentation in medicine</a:t>
            </a:r>
          </a:p>
          <a:p>
            <a:r>
              <a:rPr lang="en-US" dirty="0" smtClean="0"/>
              <a:t>Personal statements</a:t>
            </a:r>
          </a:p>
          <a:p>
            <a:r>
              <a:rPr lang="en-US" dirty="0" smtClean="0"/>
              <a:t>Coursework</a:t>
            </a:r>
          </a:p>
          <a:p>
            <a:r>
              <a:rPr lang="en-US" dirty="0" smtClean="0"/>
              <a:t>MCATs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5355431"/>
            <a:ext cx="7748588" cy="1541463"/>
            <a:chOff x="0" y="0"/>
            <a:chExt cx="611" cy="122"/>
          </a:xfrm>
        </p:grpSpPr>
        <p:sp>
          <p:nvSpPr>
            <p:cNvPr id="5" name="AutoShape 4"/>
            <p:cNvSpPr>
              <a:spLocks/>
            </p:cNvSpPr>
            <p:nvPr/>
          </p:nvSpPr>
          <p:spPr bwMode="auto">
            <a:xfrm>
              <a:off x="56" y="17"/>
              <a:ext cx="555" cy="10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28"/>
                  </a:moveTo>
                  <a:lnTo>
                    <a:pt x="21600" y="21600"/>
                  </a:lnTo>
                  <a:lnTo>
                    <a:pt x="16039" y="21600"/>
                  </a:lnTo>
                  <a:lnTo>
                    <a:pt x="2" y="0"/>
                  </a:lnTo>
                </a:path>
              </a:pathLst>
            </a:custGeom>
            <a:solidFill>
              <a:srgbClr val="F2CC20"/>
            </a:solidFill>
            <a:ln w="508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>
              <a:outerShdw algn="ctr" rotWithShape="0">
                <a:srgbClr val="000000">
                  <a:alpha val="79999"/>
                </a:srgbClr>
              </a:outerShdw>
            </a:effectLst>
          </p:spPr>
          <p:txBody>
            <a:bodyPr lIns="72248" tIns="72248" rIns="72248" bIns="72248" anchor="ctr"/>
            <a:lstStyle/>
            <a:p>
              <a:endParaRPr lang="en-US"/>
            </a:p>
          </p:txBody>
        </p:sp>
        <p:sp>
          <p:nvSpPr>
            <p:cNvPr id="6" name="AutoShape 5"/>
            <p:cNvSpPr>
              <a:spLocks/>
            </p:cNvSpPr>
            <p:nvPr/>
          </p:nvSpPr>
          <p:spPr bwMode="auto">
            <a:xfrm>
              <a:off x="55" y="16"/>
              <a:ext cx="414" cy="10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489"/>
                  </a:lnTo>
                  <a:lnTo>
                    <a:pt x="17056" y="21600"/>
                  </a:lnTo>
                  <a:lnTo>
                    <a:pt x="46" y="146"/>
                  </a:lnTo>
                </a:path>
              </a:pathLst>
            </a:custGeom>
            <a:solidFill>
              <a:srgbClr val="000000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lIns="72248" tIns="72248" rIns="72248" bIns="72248" anchor="ctr"/>
            <a:lstStyle/>
            <a:p>
              <a:endParaRPr lang="en-US"/>
            </a:p>
          </p:txBody>
        </p:sp>
        <p:sp>
          <p:nvSpPr>
            <p:cNvPr id="7" name="AutoShape 6"/>
            <p:cNvSpPr>
              <a:spLocks/>
            </p:cNvSpPr>
            <p:nvPr/>
          </p:nvSpPr>
          <p:spPr bwMode="auto">
            <a:xfrm>
              <a:off x="0" y="0"/>
              <a:ext cx="382" cy="12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D3B21C"/>
            </a:solidFill>
            <a:ln w="508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>
              <a:outerShdw algn="ctr" rotWithShape="0">
                <a:srgbClr val="000000">
                  <a:alpha val="79999"/>
                </a:srgbClr>
              </a:outerShdw>
            </a:effectLst>
          </p:spPr>
          <p:txBody>
            <a:bodyPr lIns="72248" tIns="72248" rIns="72248" bIns="72248" anchor="ctr"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0" y="0"/>
              <a:ext cx="382" cy="122"/>
            </a:xfrm>
            <a:prstGeom prst="line">
              <a:avLst/>
            </a:prstGeom>
            <a:noFill/>
            <a:ln w="12700" cap="flat" cmpd="sng">
              <a:solidFill>
                <a:srgbClr val="42464D"/>
              </a:solidFill>
              <a:prstDash val="solid"/>
              <a:miter lim="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53227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Medical School Admissions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2011:</a:t>
            </a:r>
          </a:p>
          <a:p>
            <a:pPr lvl="1"/>
            <a:r>
              <a:rPr lang="en-US" dirty="0" smtClean="0"/>
              <a:t>43,919  applicants</a:t>
            </a:r>
          </a:p>
          <a:p>
            <a:pPr lvl="1"/>
            <a:r>
              <a:rPr lang="en-US" dirty="0" smtClean="0"/>
              <a:t>609,312 applications</a:t>
            </a:r>
          </a:p>
          <a:p>
            <a:pPr lvl="1"/>
            <a:r>
              <a:rPr lang="en-US" dirty="0" smtClean="0"/>
              <a:t>Ave. 14 applications per applicant</a:t>
            </a:r>
          </a:p>
          <a:p>
            <a:pPr lvl="1"/>
            <a:r>
              <a:rPr lang="en-US" dirty="0" smtClean="0"/>
              <a:t>19,230 </a:t>
            </a:r>
            <a:r>
              <a:rPr lang="en-US" dirty="0" err="1" smtClean="0"/>
              <a:t>matriculants</a:t>
            </a:r>
            <a:endParaRPr lang="en-US" dirty="0" smtClean="0"/>
          </a:p>
          <a:p>
            <a:pPr lvl="1"/>
            <a:r>
              <a:rPr lang="en-US" b="1" u="sng" dirty="0" smtClean="0">
                <a:solidFill>
                  <a:srgbClr val="000000"/>
                </a:solidFill>
              </a:rPr>
              <a:t>43.8% acceptance overall</a:t>
            </a:r>
          </a:p>
        </p:txBody>
      </p:sp>
    </p:spTree>
    <p:extLst>
      <p:ext uri="{BB962C8B-B14F-4D97-AF65-F5344CB8AC3E}">
        <p14:creationId xmlns:p14="http://schemas.microsoft.com/office/powerpoint/2010/main" xmlns="" val="250151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School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acceptance rate 8.9%</a:t>
            </a:r>
          </a:p>
          <a:p>
            <a:r>
              <a:rPr lang="en-US" dirty="0" smtClean="0"/>
              <a:t>Stanford</a:t>
            </a:r>
          </a:p>
          <a:p>
            <a:pPr lvl="1"/>
            <a:r>
              <a:rPr lang="en-US" dirty="0" smtClean="0"/>
              <a:t>6310 applications</a:t>
            </a:r>
          </a:p>
          <a:p>
            <a:pPr lvl="1"/>
            <a:r>
              <a:rPr lang="en-US" dirty="0" smtClean="0"/>
              <a:t>86 spots</a:t>
            </a:r>
          </a:p>
          <a:p>
            <a:pPr lvl="1"/>
            <a:r>
              <a:rPr lang="en-US" dirty="0" smtClean="0"/>
              <a:t>1.4% acceptance rate</a:t>
            </a:r>
          </a:p>
        </p:txBody>
      </p:sp>
    </p:spTree>
    <p:extLst>
      <p:ext uri="{BB962C8B-B14F-4D97-AF65-F5344CB8AC3E}">
        <p14:creationId xmlns:p14="http://schemas.microsoft.com/office/powerpoint/2010/main" xmlns="" val="30733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College is a unique opportunity to learn – take advantage of it.</a:t>
            </a:r>
          </a:p>
          <a:p>
            <a:r>
              <a:rPr lang="en-US" dirty="0" smtClean="0"/>
              <a:t>Medical school will teach you everything you need to know, and then some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229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 making preparation</a:t>
            </a:r>
          </a:p>
          <a:p>
            <a:r>
              <a:rPr lang="en-US" dirty="0" smtClean="0"/>
              <a:t>Courses are helpful</a:t>
            </a:r>
          </a:p>
          <a:p>
            <a:r>
              <a:rPr lang="en-US" dirty="0" smtClean="0"/>
              <a:t>Books will provide similar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895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914</Words>
  <Application>Microsoft Office PowerPoint</Application>
  <PresentationFormat>On-screen Show (4:3)</PresentationFormat>
  <Paragraphs>183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Intro to Medicine 101</vt:lpstr>
      <vt:lpstr>Medicine as a Career</vt:lpstr>
      <vt:lpstr>Opportunities</vt:lpstr>
      <vt:lpstr>Questions</vt:lpstr>
      <vt:lpstr>Sessions</vt:lpstr>
      <vt:lpstr>US Medical School Admissions</vt:lpstr>
      <vt:lpstr>Medical School Applications</vt:lpstr>
      <vt:lpstr>Courses</vt:lpstr>
      <vt:lpstr>MCATs</vt:lpstr>
      <vt:lpstr>Recommendations</vt:lpstr>
      <vt:lpstr>Personal Statements</vt:lpstr>
      <vt:lpstr>Options</vt:lpstr>
      <vt:lpstr>Clinical Medicine</vt:lpstr>
      <vt:lpstr>Academic Medicine</vt:lpstr>
      <vt:lpstr>Medicine Is Not…</vt:lpstr>
      <vt:lpstr>Doctors Do Not…</vt:lpstr>
      <vt:lpstr>Realistic Expectations</vt:lpstr>
      <vt:lpstr>Medical Reality Check</vt:lpstr>
      <vt:lpstr>Income</vt:lpstr>
      <vt:lpstr>Medicine is an Art</vt:lpstr>
      <vt:lpstr>Excellence</vt:lpstr>
      <vt:lpstr>Is this the right decision?</vt:lpstr>
      <vt:lpstr>Medical Schools</vt:lpstr>
      <vt:lpstr>Admissions</vt:lpstr>
      <vt:lpstr>Clinical Medicine</vt:lpstr>
      <vt:lpstr>Academic Practice</vt:lpstr>
      <vt:lpstr>Non-academic Clinical Practice</vt:lpstr>
      <vt:lpstr>Solo Practice</vt:lpstr>
      <vt:lpstr>Single Specialty Group</vt:lpstr>
      <vt:lpstr>Multi-Specialty Group</vt:lpstr>
      <vt:lpstr>Hospital Employment</vt:lpstr>
      <vt:lpstr>Boutique Medicine</vt:lpstr>
      <vt:lpstr>Eisenhower Medical Center</vt:lpstr>
      <vt:lpstr>Pacific Cardiology</vt:lpstr>
    </vt:vector>
  </TitlesOfParts>
  <Company>Howard M. Hack, M.D., P.C.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Medicine 101</dc:title>
  <dc:creator>HOWARD HACK</dc:creator>
  <cp:lastModifiedBy>Mike</cp:lastModifiedBy>
  <cp:revision>15</cp:revision>
  <dcterms:created xsi:type="dcterms:W3CDTF">2012-01-19T23:48:00Z</dcterms:created>
  <dcterms:modified xsi:type="dcterms:W3CDTF">2012-01-30T15:01:58Z</dcterms:modified>
</cp:coreProperties>
</file>